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65" r:id="rId2"/>
    <p:sldId id="266" r:id="rId3"/>
    <p:sldId id="256" r:id="rId4"/>
    <p:sldId id="257" r:id="rId5"/>
    <p:sldId id="258" r:id="rId6"/>
    <p:sldId id="260" r:id="rId7"/>
    <p:sldId id="264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74EB9F-C614-4B2C-8C0B-C8BEA4453DE4}" type="datetimeFigureOut">
              <a:rPr lang="cs-CZ" smtClean="0"/>
              <a:pPr/>
              <a:t>9.9.2013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7AF7EB2-120C-43D3-BB70-8A6DF3DA2D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File:2006_01_21_Ath%C3%A8nes_Parth%C3%A9non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5863" y="333375"/>
            <a:ext cx="6591300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314" name="Obdélník 3"/>
          <p:cNvSpPr>
            <a:spLocks noChangeArrowheads="1"/>
          </p:cNvSpPr>
          <p:nvPr/>
        </p:nvSpPr>
        <p:spPr bwMode="auto">
          <a:xfrm>
            <a:off x="1889125" y="1641475"/>
            <a:ext cx="54737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dirty="0">
                <a:latin typeface="Trebuchet MS" pitchFamily="34" charset="0"/>
              </a:rPr>
              <a:t>Základní škola Sedmikráska, o.p.s.</a:t>
            </a:r>
          </a:p>
          <a:p>
            <a:pPr algn="ctr"/>
            <a:r>
              <a:rPr lang="cs-CZ" dirty="0" err="1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Bezručova</a:t>
            </a:r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 293, 756 61 Rožnov pod Radhoštěm</a:t>
            </a:r>
          </a:p>
        </p:txBody>
      </p:sp>
      <p:sp>
        <p:nvSpPr>
          <p:cNvPr id="13315" name="Obdélník 4"/>
          <p:cNvSpPr>
            <a:spLocks noChangeArrowheads="1"/>
          </p:cNvSpPr>
          <p:nvPr/>
        </p:nvSpPr>
        <p:spPr bwMode="auto">
          <a:xfrm>
            <a:off x="1643043" y="2835275"/>
            <a:ext cx="61436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/>
            <a:r>
              <a:rPr lang="cs-CZ" sz="3200" b="1" dirty="0">
                <a:solidFill>
                  <a:schemeClr val="accent6">
                    <a:lumMod val="50000"/>
                  </a:schemeClr>
                </a:solidFill>
              </a:rPr>
              <a:t>STAROVĚKÉ STAVITELSTVÍ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316" name="Obdélník 5"/>
          <p:cNvSpPr>
            <a:spLocks noChangeArrowheads="1"/>
          </p:cNvSpPr>
          <p:nvPr/>
        </p:nvSpPr>
        <p:spPr bwMode="auto">
          <a:xfrm>
            <a:off x="1619250" y="3789363"/>
            <a:ext cx="5832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/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Autor:  Mgr. Jana </a:t>
            </a:r>
            <a:r>
              <a:rPr lang="cs-CZ" dirty="0" err="1">
                <a:solidFill>
                  <a:schemeClr val="accent6">
                    <a:lumMod val="50000"/>
                  </a:schemeClr>
                </a:solidFill>
              </a:rPr>
              <a:t>Valchářová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  <a:p>
            <a:pPr algn="ctr" fontAlgn="base"/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Vytvořeno: červen 2013</a:t>
            </a:r>
          </a:p>
          <a:p>
            <a:pPr algn="ctr" fontAlgn="base"/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Název:  VY_32_INOVACE_DE_07 Starověk</a:t>
            </a:r>
          </a:p>
          <a:p>
            <a:pPr algn="ctr" fontAlgn="base"/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6. ročník </a:t>
            </a:r>
          </a:p>
        </p:txBody>
      </p:sp>
      <p:sp>
        <p:nvSpPr>
          <p:cNvPr id="13317" name="Obdélník 6"/>
          <p:cNvSpPr>
            <a:spLocks noChangeArrowheads="1"/>
          </p:cNvSpPr>
          <p:nvPr/>
        </p:nvSpPr>
        <p:spPr bwMode="auto">
          <a:xfrm>
            <a:off x="2339975" y="5516563"/>
            <a:ext cx="4572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100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Projekt Sedmikráska</a:t>
            </a:r>
          </a:p>
          <a:p>
            <a:pPr algn="ctr"/>
            <a:r>
              <a:rPr lang="cs-CZ" dirty="0">
                <a:solidFill>
                  <a:schemeClr val="accent6">
                    <a:lumMod val="50000"/>
                  </a:schemeClr>
                </a:solidFill>
                <a:latin typeface="Trebuchet MS" pitchFamily="34" charset="0"/>
              </a:rPr>
              <a:t>CZ.1.07/1.4.00/21.3812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28596" y="500043"/>
          <a:ext cx="8286807" cy="6000790"/>
        </p:xfrm>
        <a:graphic>
          <a:graphicData uri="http://schemas.openxmlformats.org/drawingml/2006/table">
            <a:tbl>
              <a:tblPr/>
              <a:tblGrid>
                <a:gridCol w="8286807"/>
              </a:tblGrid>
              <a:tr h="4762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Vzdělávací oblast, tematický okruh, téma vzdělávacího materiálu: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10331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Člověk a společnost, dějepis, dějiny starověku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44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</a:rPr>
                        <a:t>Metodický list, anotace: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D5B5"/>
                    </a:solidFill>
                  </a:tcPr>
                </a:tc>
              </a:tr>
              <a:tr h="3947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i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Prezentace  a pracovní list pomocí několika aktivit (kvíz, doplnění k obrázků, otázky…)pomáhá žákům zopakovat znalosti o starověkém stavitelství, používaných materiálech a nejdůležitějších stavbách</a:t>
                      </a:r>
                      <a:r>
                        <a:rPr kumimoji="0" lang="cs-CZ" sz="1800" i="1" kern="1200" dirty="0" smtClean="0">
                          <a:solidFill>
                            <a:schemeClr val="bg2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kumimoji="0" lang="cs-CZ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Calibri" pitchFamily="34" charset="0"/>
                        <a:ea typeface="Calibri" pitchFamily="34" charset="0"/>
                      </a:endParaRPr>
                    </a:p>
                  </a:txBody>
                  <a:tcPr marL="44450" marR="4445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" y="2714620"/>
            <a:ext cx="8305800" cy="2128184"/>
          </a:xfrm>
        </p:spPr>
        <p:txBody>
          <a:bodyPr/>
          <a:lstStyle/>
          <a:p>
            <a:r>
              <a:rPr lang="cs-CZ" dirty="0" smtClean="0"/>
              <a:t>Materiály a slavné stavby starověkých civilizací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714356"/>
            <a:ext cx="8305800" cy="1857388"/>
          </a:xfrm>
        </p:spPr>
        <p:txBody>
          <a:bodyPr/>
          <a:lstStyle/>
          <a:p>
            <a:r>
              <a:rPr lang="cs-CZ" sz="6000" b="1" dirty="0" smtClean="0"/>
              <a:t>Starověké stavitelství</a:t>
            </a:r>
            <a:endParaRPr lang="cs-CZ" sz="6000" dirty="0"/>
          </a:p>
        </p:txBody>
      </p:sp>
      <p:pic>
        <p:nvPicPr>
          <p:cNvPr id="4" name="Obrázek 3" descr="Soubor:Karnak Amon 01.jpeg"/>
          <p:cNvPicPr/>
          <p:nvPr/>
        </p:nvPicPr>
        <p:blipFill>
          <a:blip r:embed="rId2"/>
          <a:srcRect l="16364" t="4564" b="9129"/>
          <a:stretch>
            <a:fillRect/>
          </a:stretch>
        </p:blipFill>
        <p:spPr bwMode="auto">
          <a:xfrm>
            <a:off x="2071670" y="3929066"/>
            <a:ext cx="48196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cs-CZ" dirty="0" smtClean="0"/>
              <a:t>Starej se o sebe, Tondo!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Kluci hlasitě pokřikovali na Katku, až jí bylo trapně.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Není to vždy spravedlivé: Ondra ve škole dře, Vojtovi to jde samo.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Polská menšina u nás uspořádala dny polské kultury.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Ta pestrá kostkovaná látka by se mi hodila na ubrus.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85872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sz="3600" b="1" dirty="0" smtClean="0"/>
              <a:t>Ve větách najdete ukryty stavební materiály používané ve starověku: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Mezopotámie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Egypt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Řecko</a:t>
            </a:r>
          </a:p>
          <a:p>
            <a:pPr lvl="0">
              <a:lnSpc>
                <a:spcPct val="200000"/>
              </a:lnSpc>
            </a:pPr>
            <a:r>
              <a:rPr lang="cs-CZ" dirty="0" smtClean="0"/>
              <a:t>Řím</a:t>
            </a:r>
          </a:p>
          <a:p>
            <a:pPr>
              <a:lnSpc>
                <a:spcPct val="200000"/>
              </a:lnSpc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3200" b="1" dirty="0" smtClean="0"/>
              <a:t>Ke starověkým civilizacím přiřaď materiály, které  se tam používaly při stavění: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Kde bylo běžné stavět domy s rovnou střechou a bez oken? Proč? 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Co to je akvadukt? Nakresli ho? Kde se stavěly?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Kde se stavěly tzv. atriové domy?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 kterého materiálu se dochovalo nejméně starověkých staveb? Proč?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Odpovězte na otázky: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10008"/>
          </a:xfrm>
        </p:spPr>
        <p:txBody>
          <a:bodyPr/>
          <a:lstStyle/>
          <a:p>
            <a:r>
              <a:rPr lang="cs-CZ" dirty="0" smtClean="0"/>
              <a:t>Pantheon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Chrám v </a:t>
            </a:r>
            <a:r>
              <a:rPr lang="cs-CZ" dirty="0" err="1" smtClean="0"/>
              <a:t>Karnaku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Ištařina</a:t>
            </a:r>
            <a:r>
              <a:rPr lang="cs-CZ" dirty="0" smtClean="0"/>
              <a:t> brána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Parthenón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219200"/>
          </a:xfrm>
        </p:spPr>
        <p:txBody>
          <a:bodyPr>
            <a:noAutofit/>
          </a:bodyPr>
          <a:lstStyle/>
          <a:p>
            <a:r>
              <a:rPr lang="cs-CZ" sz="2800" b="1" dirty="0" smtClean="0"/>
              <a:t>Ke slavným starověkým stavbám doplňte, která civilizace je vytvořila, kde přesně stály (stojí) a z jakého materiálu jsou vybudovány. Přiřaďte je ke správnému obrázku: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obrázek 2" descr="File:2006 01 21 Athènes Parthén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28603"/>
            <a:ext cx="3389416" cy="2428893"/>
          </a:xfrm>
          <a:prstGeom prst="rect">
            <a:avLst/>
          </a:prstGeom>
          <a:noFill/>
        </p:spPr>
      </p:pic>
      <p:pic>
        <p:nvPicPr>
          <p:cNvPr id="1027" name="obrázek 5" descr="File:Pantheon, Rome.jpg"/>
          <p:cNvPicPr>
            <a:picLocks noChangeAspect="1" noChangeArrowheads="1"/>
          </p:cNvPicPr>
          <p:nvPr/>
        </p:nvPicPr>
        <p:blipFill>
          <a:blip r:embed="rId3"/>
          <a:srcRect b="16975"/>
          <a:stretch>
            <a:fillRect/>
          </a:stretch>
        </p:blipFill>
        <p:spPr bwMode="auto">
          <a:xfrm>
            <a:off x="6000760" y="3214686"/>
            <a:ext cx="2428878" cy="3030314"/>
          </a:xfrm>
          <a:prstGeom prst="rect">
            <a:avLst/>
          </a:prstGeom>
          <a:noFill/>
        </p:spPr>
      </p:pic>
      <p:pic>
        <p:nvPicPr>
          <p:cNvPr id="1026" name="obrázek 8" descr="Soubor:Karnak Amon 01.jpeg"/>
          <p:cNvPicPr>
            <a:picLocks noChangeAspect="1" noChangeArrowheads="1"/>
          </p:cNvPicPr>
          <p:nvPr/>
        </p:nvPicPr>
        <p:blipFill>
          <a:blip r:embed="rId4"/>
          <a:srcRect l="16364" t="4564" b="9129"/>
          <a:stretch>
            <a:fillRect/>
          </a:stretch>
        </p:blipFill>
        <p:spPr bwMode="auto">
          <a:xfrm>
            <a:off x="785786" y="4000504"/>
            <a:ext cx="4819650" cy="1981200"/>
          </a:xfrm>
          <a:prstGeom prst="rect">
            <a:avLst/>
          </a:prstGeom>
          <a:noFill/>
        </p:spPr>
      </p:pic>
      <p:pic>
        <p:nvPicPr>
          <p:cNvPr id="1025" name="obrázek 11" descr="File:Ishtar Gate at Berlin Museum.jpg"/>
          <p:cNvPicPr>
            <a:picLocks noChangeAspect="1" noChangeArrowheads="1"/>
          </p:cNvPicPr>
          <p:nvPr/>
        </p:nvPicPr>
        <p:blipFill>
          <a:blip r:embed="rId5"/>
          <a:srcRect l="8797" t="4630" b="6174"/>
          <a:stretch>
            <a:fillRect/>
          </a:stretch>
        </p:blipFill>
        <p:spPr bwMode="auto">
          <a:xfrm>
            <a:off x="928662" y="714356"/>
            <a:ext cx="3752850" cy="275272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7200" y="487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57200" y="6858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57200" y="961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7158" y="928670"/>
            <a:ext cx="8286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 smtClean="0">
                <a:hlinkClick r:id="rId2"/>
              </a:rPr>
              <a:t>ZDROJE:</a:t>
            </a:r>
          </a:p>
          <a:p>
            <a:endParaRPr lang="cs-CZ" u="sng" dirty="0">
              <a:hlinkClick r:id="rId2"/>
            </a:endParaRPr>
          </a:p>
          <a:p>
            <a:r>
              <a:rPr lang="cs-CZ" dirty="0" smtClean="0"/>
              <a:t>HARRIETA171.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</a:t>
            </a:r>
            <a:r>
              <a:rPr lang="cs-CZ" dirty="0" smtClean="0"/>
              <a:t>8.6.</a:t>
            </a:r>
            <a:r>
              <a:rPr lang="cs-CZ" dirty="0" smtClean="0"/>
              <a:t>.2013</a:t>
            </a:r>
            <a:r>
              <a:rPr lang="cs-CZ" dirty="0" smtClean="0"/>
              <a:t>]. Dostupný na WWW: http://commons.wikimedia.org/wiki/File:2006_01_21_Ath%C3%A8nes_Parth%C3%A9non.JPG</a:t>
            </a:r>
          </a:p>
          <a:p>
            <a:r>
              <a:rPr lang="cs-CZ" dirty="0" smtClean="0"/>
              <a:t>EMILIO LABRADOR.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</a:t>
            </a:r>
            <a:r>
              <a:rPr lang="cs-CZ" dirty="0" smtClean="0"/>
              <a:t>8.6.2013</a:t>
            </a:r>
            <a:r>
              <a:rPr lang="cs-CZ" dirty="0" smtClean="0"/>
              <a:t>]. Dostupný na WWW: http://commons.wikimedia.org/wiki/File:Pantheon,_Rome.jpg</a:t>
            </a:r>
          </a:p>
          <a:p>
            <a:r>
              <a:rPr lang="cs-CZ" dirty="0" smtClean="0"/>
              <a:t>AUTOR NEUVEDEN.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</a:t>
            </a:r>
            <a:r>
              <a:rPr lang="cs-CZ" dirty="0" smtClean="0"/>
              <a:t>8.6.2013</a:t>
            </a:r>
            <a:r>
              <a:rPr lang="cs-CZ" dirty="0" smtClean="0"/>
              <a:t>]. Dostupný na WWW: http://cs.wikipedia.org/wiki/Soubor:Karnak_Amon_01.jpeg</a:t>
            </a:r>
          </a:p>
          <a:p>
            <a:r>
              <a:rPr lang="cs-CZ" dirty="0" smtClean="0"/>
              <a:t>RICTOR NORTON. </a:t>
            </a:r>
            <a:r>
              <a:rPr lang="cs-CZ" i="1" dirty="0" err="1" smtClean="0"/>
              <a:t>wikipedie</a:t>
            </a:r>
            <a:r>
              <a:rPr lang="cs-CZ" dirty="0" smtClean="0"/>
              <a:t> [online]. [cit. </a:t>
            </a:r>
            <a:r>
              <a:rPr lang="cs-CZ" smtClean="0"/>
              <a:t>8.6.2013</a:t>
            </a:r>
            <a:r>
              <a:rPr lang="cs-CZ" dirty="0" smtClean="0"/>
              <a:t>]. Dostupný na WWW: http://commons.wikimedia.org/wiki/File:Ishtar_Gate_at_Berlin_Museum.jpg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Vlastní 1">
      <a:dk1>
        <a:srgbClr val="D8D8D8"/>
      </a:dk1>
      <a:lt1>
        <a:sysClr val="window" lastClr="FFFFFF"/>
      </a:lt1>
      <a:dk2>
        <a:srgbClr val="775F55"/>
      </a:dk2>
      <a:lt2>
        <a:srgbClr val="EBDDC3"/>
      </a:lt2>
      <a:accent1>
        <a:srgbClr val="D0AF7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57</TotalTime>
  <Words>173</Words>
  <Application>Microsoft Office PowerPoint</Application>
  <PresentationFormat>Předvádění na obrazovce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Papír</vt:lpstr>
      <vt:lpstr>Snímek 1</vt:lpstr>
      <vt:lpstr>Snímek 2</vt:lpstr>
      <vt:lpstr>Starověké stavitelství</vt:lpstr>
      <vt:lpstr> Ve větách najdete ukryty stavební materiály používané ve starověku:</vt:lpstr>
      <vt:lpstr>Ke starověkým civilizacím přiřaď materiály, které  se tam používaly při stavění:</vt:lpstr>
      <vt:lpstr>Odpovězte na otázky:</vt:lpstr>
      <vt:lpstr>Ke slavným starověkým stavbám doplňte, která civilizace je vytvořila, kde přesně stály (stojí) a z jakého materiálu jsou vybudovány. Přiřaďte je ke správnému obrázku: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Starověké stavebnictví</dc:title>
  <dc:creator>user</dc:creator>
  <cp:lastModifiedBy>user</cp:lastModifiedBy>
  <cp:revision>13</cp:revision>
  <dcterms:created xsi:type="dcterms:W3CDTF">2013-09-01T15:49:04Z</dcterms:created>
  <dcterms:modified xsi:type="dcterms:W3CDTF">2013-09-08T22:45:33Z</dcterms:modified>
</cp:coreProperties>
</file>